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26"/>
  </p:notesMasterIdLst>
  <p:handoutMasterIdLst>
    <p:handoutMasterId r:id="rId27"/>
  </p:handoutMasterIdLst>
  <p:sldIdLst>
    <p:sldId id="410" r:id="rId5"/>
    <p:sldId id="383" r:id="rId6"/>
    <p:sldId id="409" r:id="rId7"/>
    <p:sldId id="425" r:id="rId8"/>
    <p:sldId id="397" r:id="rId9"/>
    <p:sldId id="412" r:id="rId10"/>
    <p:sldId id="413" r:id="rId11"/>
    <p:sldId id="414" r:id="rId12"/>
    <p:sldId id="415" r:id="rId13"/>
    <p:sldId id="416" r:id="rId14"/>
    <p:sldId id="417" r:id="rId15"/>
    <p:sldId id="423" r:id="rId16"/>
    <p:sldId id="419" r:id="rId17"/>
    <p:sldId id="420" r:id="rId18"/>
    <p:sldId id="421" r:id="rId19"/>
    <p:sldId id="422" r:id="rId20"/>
    <p:sldId id="428" r:id="rId21"/>
    <p:sldId id="426" r:id="rId22"/>
    <p:sldId id="429" r:id="rId23"/>
    <p:sldId id="427" r:id="rId24"/>
    <p:sldId id="39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7" autoAdjust="0"/>
  </p:normalViewPr>
  <p:slideViewPr>
    <p:cSldViewPr snapToGrid="0">
      <p:cViewPr varScale="1">
        <p:scale>
          <a:sx n="107" d="100"/>
          <a:sy n="107" d="100"/>
        </p:scale>
        <p:origin x="672"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3/10/2024</a:t>
            </a:fld>
            <a:endParaRPr lang="en-US" dirty="0"/>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dirty="0"/>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3/10/2024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09245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3</a:t>
            </a:fld>
            <a:endParaRPr lang="en-US" dirty="0"/>
          </a:p>
        </p:txBody>
      </p:sp>
    </p:spTree>
    <p:extLst>
      <p:ext uri="{BB962C8B-B14F-4D97-AF65-F5344CB8AC3E}">
        <p14:creationId xmlns:p14="http://schemas.microsoft.com/office/powerpoint/2010/main" val="273043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5B7A0-7C38-FA2A-0324-75DDB8FE9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A5400-FBDF-A0C2-27D6-E0E329DB9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9E8EBE-9D67-02B9-56AE-5DEAE7BC5C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9F0DD5-F0FA-17C3-B1A0-B91B6C6D1F56}"/>
              </a:ext>
            </a:extLst>
          </p:cNvPr>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679077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C04D-2568-C19F-6211-ABA7996CB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D96A4-D432-FA69-5E46-4DF91D77C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39921-CFBB-DE6F-31EB-81B758CA02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53E3F8-8185-F97B-2F08-1F44FCE2A5AB}"/>
              </a:ext>
            </a:extLst>
          </p:cNvPr>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3727777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E68BA-8FA0-8999-90D5-1DF3C50B9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B8F46-966D-9D52-A5D3-2DB30CD2DB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205A9-E97D-A782-3CD9-A6313FCDB5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B595C4-CB2A-CC36-A628-523F3F19D693}"/>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419542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63FF0-73BA-8FE3-5674-FEC078C66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5B810-BC01-52A4-9FBB-A0DF38F7F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4479E-6B3B-20CD-D2A5-97E239BA9D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5F935C-FDAA-07B7-16B3-F658DBC03D2D}"/>
              </a:ext>
            </a:extLst>
          </p:cNvPr>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3327283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FEE6-CD0B-779E-760D-B46E31175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6D3E7-726B-6345-0EBA-3D2AEE91E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0F5D3-75E9-0AC0-F886-99B55C4D43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F72FC8-2B3D-44F2-8A0E-DA4E9848497D}"/>
              </a:ext>
            </a:extLst>
          </p:cNvPr>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3329504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CDD67-53AA-4B76-89E5-F513CF602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5D154-D796-D8CA-FC16-30DE5B3AD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345972-7043-2CC4-7420-3772790166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6E1F17-3DA6-5A3E-FB11-4E2A49871FB8}"/>
              </a:ext>
            </a:extLst>
          </p:cNvPr>
          <p:cNvSpPr>
            <a:spLocks noGrp="1"/>
          </p:cNvSpPr>
          <p:nvPr>
            <p:ph type="sldNum" sz="quarter" idx="5"/>
          </p:nvPr>
        </p:nvSpPr>
        <p:spPr/>
        <p:txBody>
          <a:bodyPr/>
          <a:lstStyle/>
          <a:p>
            <a:fld id="{A89C7E07-3C67-C64C-8DA0-0404F6303970}" type="slidenum">
              <a:rPr lang="en-US" smtClean="0"/>
              <a:t>9</a:t>
            </a:fld>
            <a:endParaRPr lang="en-US" dirty="0"/>
          </a:p>
        </p:txBody>
      </p:sp>
    </p:spTree>
    <p:extLst>
      <p:ext uri="{BB962C8B-B14F-4D97-AF65-F5344CB8AC3E}">
        <p14:creationId xmlns:p14="http://schemas.microsoft.com/office/powerpoint/2010/main" val="1031653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EFFE-A2F3-8912-79F2-434FDC011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495E9-E848-5A0E-12CF-CE9DB84894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7627B-7850-D081-1F99-202436C765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F5AFF4-2569-0327-51BC-09556BF132A6}"/>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1549052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F95F-3B97-920D-C069-E154D6CB8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FB455-FF69-7443-AC92-5C1D8DF88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07917-305D-41B3-9699-75B4A57AE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7756F2-C075-DAE2-F83D-151932B239A9}"/>
              </a:ext>
            </a:extLst>
          </p:cNvPr>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3924790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36744-330B-573E-C4C4-C8AB21B66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3DF32-CE1A-4D17-332D-64389EDB5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7C434-34E5-9D2D-1CCE-05B4054E1A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79722D-096C-7072-ACD1-2D0F781AEEC3}"/>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1214498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4B7D4-198E-F7F8-1F15-3D223941D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D4E10-631D-2650-7B36-7161CDE01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CD7D6-ED22-8352-D7BA-4433613BE7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ADEF79-4CD6-B3B3-BDB9-FC70FDFCDC7A}"/>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4167660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1E4C-9CC8-849B-C5A0-113730BB3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7C987-6F13-C07F-9FC6-93292A01A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A0595-C5B8-2654-D2DF-36BF153BE0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808E96-9D79-92C4-BFA9-A57FDA46A7D6}"/>
              </a:ext>
            </a:extLst>
          </p:cNvPr>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2478674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7DEB1-1F9A-4CE6-216E-B68F3FC74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77F30-0619-AA9B-AF16-46B6A490C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7FB537-DD53-C397-8785-C32E35ECA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DADD34-8A22-7A8F-D9AB-68C210875E58}"/>
              </a:ext>
            </a:extLst>
          </p:cNvPr>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2224068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92360-B395-ADB7-5419-8A33EF807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74495-5446-C9D0-4F34-2D67A4231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4E457-B984-D164-8124-B573588855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A3DE5E-7859-B2B8-73E8-8AE526A40853}"/>
              </a:ext>
            </a:extLst>
          </p:cNvPr>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769988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7DEB1-1F9A-4CE6-216E-B68F3FC74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77F30-0619-AA9B-AF16-46B6A490C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7FB537-DD53-C397-8785-C32E35ECA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DADD34-8A22-7A8F-D9AB-68C210875E58}"/>
              </a:ext>
            </a:extLst>
          </p:cNvPr>
          <p:cNvSpPr>
            <a:spLocks noGrp="1"/>
          </p:cNvSpPr>
          <p:nvPr>
            <p:ph type="sldNum" sz="quarter" idx="5"/>
          </p:nvPr>
        </p:nvSpPr>
        <p:spPr/>
        <p:txBody>
          <a:bodyPr/>
          <a:lstStyle/>
          <a:p>
            <a:fld id="{A89C7E07-3C67-C64C-8DA0-0404F6303970}" type="slidenum">
              <a:rPr lang="en-US" smtClean="0"/>
              <a:t>17</a:t>
            </a:fld>
            <a:endParaRPr lang="en-US" dirty="0"/>
          </a:p>
        </p:txBody>
      </p:sp>
    </p:spTree>
    <p:extLst>
      <p:ext uri="{BB962C8B-B14F-4D97-AF65-F5344CB8AC3E}">
        <p14:creationId xmlns:p14="http://schemas.microsoft.com/office/powerpoint/2010/main" val="2755239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7DEB1-1F9A-4CE6-216E-B68F3FC74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77F30-0619-AA9B-AF16-46B6A490C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7FB537-DD53-C397-8785-C32E35ECA0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DADD34-8A22-7A8F-D9AB-68C210875E58}"/>
              </a:ext>
            </a:extLst>
          </p:cNvPr>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1085058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76592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dirty="0">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tx1"/>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dirty="0">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D9D6-2977-ABCD-FDF8-51AFA5064E54}"/>
              </a:ext>
            </a:extLst>
          </p:cNvPr>
          <p:cNvSpPr>
            <a:spLocks noGrp="1"/>
          </p:cNvSpPr>
          <p:nvPr>
            <p:ph type="ctrTitle"/>
          </p:nvPr>
        </p:nvSpPr>
        <p:spPr>
          <a:xfrm>
            <a:off x="6309904" y="411479"/>
            <a:ext cx="5486400" cy="3291840"/>
          </a:xfrm>
        </p:spPr>
        <p:txBody>
          <a:bodyPr/>
          <a:lstStyle/>
          <a:p>
            <a:r>
              <a:rPr lang="en-US" sz="5000" dirty="0">
                <a:latin typeface="+mn-lt"/>
              </a:rPr>
              <a:t>Investment</a:t>
            </a:r>
            <a:br>
              <a:rPr lang="en-US" sz="5000" dirty="0">
                <a:latin typeface="+mn-lt"/>
              </a:rPr>
            </a:br>
            <a:r>
              <a:rPr lang="en-US" sz="5000" dirty="0">
                <a:latin typeface="+mn-lt"/>
              </a:rPr>
              <a:t>Proposal for</a:t>
            </a:r>
            <a:r>
              <a:rPr lang="en-US" dirty="0"/>
              <a:t> </a:t>
            </a:r>
            <a:br>
              <a:rPr lang="en-US" dirty="0"/>
            </a:br>
            <a:r>
              <a:rPr lang="en-US" dirty="0"/>
              <a:t>Advertising</a:t>
            </a:r>
            <a:br>
              <a:rPr lang="en-US" dirty="0"/>
            </a:br>
            <a:r>
              <a:rPr lang="en-US" dirty="0"/>
              <a:t>Agency Startup</a:t>
            </a:r>
          </a:p>
        </p:txBody>
      </p:sp>
    </p:spTree>
    <p:extLst>
      <p:ext uri="{BB962C8B-B14F-4D97-AF65-F5344CB8AC3E}">
        <p14:creationId xmlns:p14="http://schemas.microsoft.com/office/powerpoint/2010/main" val="339030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0BF65-C84B-45C3-72CA-AFDA68851174}"/>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B8EBC2C-6DD7-5003-38EB-40753046FE8C}"/>
              </a:ext>
            </a:extLst>
          </p:cNvPr>
          <p:cNvSpPr>
            <a:spLocks noGrp="1"/>
          </p:cNvSpPr>
          <p:nvPr>
            <p:ph sz="quarter" idx="13"/>
          </p:nvPr>
        </p:nvSpPr>
        <p:spPr>
          <a:xfrm>
            <a:off x="594359" y="2281918"/>
            <a:ext cx="6787747" cy="3616858"/>
          </a:xfrm>
        </p:spPr>
        <p:txBody>
          <a:bodyPr wrap="none" tIns="91440">
            <a:noAutofit/>
          </a:bodyPr>
          <a:lstStyle/>
          <a:p>
            <a:pPr>
              <a:lnSpc>
                <a:spcPct val="100000"/>
              </a:lnSpc>
              <a:spcBef>
                <a:spcPts val="1200"/>
              </a:spcBef>
            </a:pPr>
            <a:r>
              <a:rPr lang="en-US" sz="2000" dirty="0"/>
              <a:t>Introduction</a:t>
            </a:r>
          </a:p>
          <a:p>
            <a:pPr>
              <a:lnSpc>
                <a:spcPct val="100000"/>
              </a:lnSpc>
              <a:spcBef>
                <a:spcPts val="1200"/>
              </a:spcBef>
            </a:pPr>
            <a:r>
              <a:rPr lang="en-US" sz="2000" dirty="0"/>
              <a:t>Our Expertise</a:t>
            </a:r>
          </a:p>
          <a:p>
            <a:pPr>
              <a:lnSpc>
                <a:spcPct val="100000"/>
              </a:lnSpc>
              <a:spcBef>
                <a:spcPts val="1200"/>
              </a:spcBef>
            </a:pPr>
            <a:r>
              <a:rPr lang="en-US" sz="2000" dirty="0"/>
              <a:t>Our Clientele</a:t>
            </a:r>
          </a:p>
          <a:p>
            <a:pPr>
              <a:lnSpc>
                <a:spcPct val="100000"/>
              </a:lnSpc>
              <a:spcBef>
                <a:spcPts val="1200"/>
              </a:spcBef>
            </a:pPr>
            <a:r>
              <a:rPr lang="en-US" sz="2000" dirty="0"/>
              <a:t>Our Experience</a:t>
            </a:r>
          </a:p>
          <a:p>
            <a:pPr>
              <a:lnSpc>
                <a:spcPct val="100000"/>
              </a:lnSpc>
              <a:spcBef>
                <a:spcPts val="1200"/>
              </a:spcBef>
            </a:pPr>
            <a:r>
              <a:rPr lang="en-US" sz="2000" dirty="0"/>
              <a:t>Expansion Plans</a:t>
            </a:r>
          </a:p>
          <a:p>
            <a:pPr>
              <a:lnSpc>
                <a:spcPct val="100000"/>
              </a:lnSpc>
              <a:spcBef>
                <a:spcPts val="1200"/>
              </a:spcBef>
            </a:pPr>
            <a:r>
              <a:rPr lang="en-US" sz="2000" dirty="0"/>
              <a:t>Investment Amount</a:t>
            </a:r>
          </a:p>
          <a:p>
            <a:pPr>
              <a:lnSpc>
                <a:spcPct val="100000"/>
              </a:lnSpc>
              <a:spcBef>
                <a:spcPts val="1200"/>
              </a:spcBef>
            </a:pPr>
            <a:r>
              <a:rPr lang="en-US" sz="2000" dirty="0"/>
              <a:t>Returns on Investment</a:t>
            </a:r>
          </a:p>
          <a:p>
            <a:pPr>
              <a:lnSpc>
                <a:spcPct val="100000"/>
              </a:lnSpc>
              <a:spcBef>
                <a:spcPts val="1200"/>
              </a:spcBef>
            </a:pPr>
            <a:r>
              <a:rPr lang="en-US" sz="2000" dirty="0"/>
              <a:t>Sales Projection</a:t>
            </a:r>
          </a:p>
        </p:txBody>
      </p:sp>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close-up of a plant">
            <a:extLst>
              <a:ext uri="{FF2B5EF4-FFF2-40B4-BE49-F238E27FC236}">
                <a16:creationId xmlns:a16="http://schemas.microsoft.com/office/drawing/2014/main" id="{8DB431A1-9806-9CFE-0E5F-1A5611C2A666}"/>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3" r="23"/>
          <a:stretch/>
        </p:blipFill>
        <p:spPr>
          <a:xfrm>
            <a:off x="0" y="0"/>
            <a:ext cx="12192000" cy="6880225"/>
          </a:xfrm>
        </p:spPr>
      </p:pic>
      <p:sp>
        <p:nvSpPr>
          <p:cNvPr id="3" name="Title 2">
            <a:extLst>
              <a:ext uri="{FF2B5EF4-FFF2-40B4-BE49-F238E27FC236}">
                <a16:creationId xmlns:a16="http://schemas.microsoft.com/office/drawing/2014/main" id="{9C37279A-330D-886F-340D-494A5005E5FC}"/>
              </a:ext>
            </a:extLst>
          </p:cNvPr>
          <p:cNvSpPr>
            <a:spLocks noGrp="1"/>
          </p:cNvSpPr>
          <p:nvPr>
            <p:ph type="title"/>
          </p:nvPr>
        </p:nvSpPr>
        <p:spPr>
          <a:xfrm>
            <a:off x="6309359" y="444933"/>
            <a:ext cx="5477479" cy="3291840"/>
          </a:xfrm>
        </p:spPr>
        <p:txBody>
          <a:bodyPr/>
          <a:lstStyle/>
          <a:p>
            <a:r>
              <a:rPr lang="en-US" sz="5000" dirty="0">
                <a:latin typeface="+mn-lt"/>
              </a:rPr>
              <a:t>Company Name:</a:t>
            </a:r>
            <a:br>
              <a:rPr lang="en-US" dirty="0"/>
            </a:br>
            <a:r>
              <a:rPr lang="en-US" dirty="0"/>
              <a:t>ILLUM ADVERTISING</a:t>
            </a:r>
          </a:p>
        </p:txBody>
      </p:sp>
      <p:sp>
        <p:nvSpPr>
          <p:cNvPr id="2" name="Title 2">
            <a:extLst>
              <a:ext uri="{FF2B5EF4-FFF2-40B4-BE49-F238E27FC236}">
                <a16:creationId xmlns:a16="http://schemas.microsoft.com/office/drawing/2014/main" id="{9542D20C-C4A4-E4EA-0CE2-00EF23E5B782}"/>
              </a:ext>
            </a:extLst>
          </p:cNvPr>
          <p:cNvSpPr txBox="1">
            <a:spLocks/>
          </p:cNvSpPr>
          <p:nvPr/>
        </p:nvSpPr>
        <p:spPr>
          <a:xfrm>
            <a:off x="6309359" y="3893182"/>
            <a:ext cx="5477479" cy="415678"/>
          </a:xfrm>
          <a:prstGeom prst="rect">
            <a:avLst/>
          </a:prstGeom>
        </p:spPr>
        <p:txBody>
          <a:bodyPr vert="horz" lIns="0" tIns="0" rIns="0" bIns="0" rtlCol="0" anchor="b" anchorCtr="0">
            <a:noAutofit/>
          </a:bodyPr>
          <a:lstStyle>
            <a:lvl1pPr algn="l" defTabSz="914400" rtl="0" eaLnBrk="1" latinLnBrk="0" hangingPunct="1">
              <a:lnSpc>
                <a:spcPct val="80000"/>
              </a:lnSpc>
              <a:spcBef>
                <a:spcPct val="0"/>
              </a:spcBef>
              <a:buNone/>
              <a:defRPr sz="6000" b="1" i="0" kern="1200" spc="1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0" dirty="0">
                <a:latin typeface="+mn-lt"/>
              </a:rPr>
              <a:t>Concept. Design. Execute</a:t>
            </a:r>
            <a:endParaRPr lang="en-US" sz="3200" b="0" dirty="0"/>
          </a:p>
        </p:txBody>
      </p:sp>
      <p:sp>
        <p:nvSpPr>
          <p:cNvPr id="4" name="Rectangle 3">
            <a:extLst>
              <a:ext uri="{FF2B5EF4-FFF2-40B4-BE49-F238E27FC236}">
                <a16:creationId xmlns:a16="http://schemas.microsoft.com/office/drawing/2014/main" id="{88412B9B-FF45-A1FA-61D5-7204CF5F6A0A}"/>
              </a:ext>
            </a:extLst>
          </p:cNvPr>
          <p:cNvSpPr/>
          <p:nvPr/>
        </p:nvSpPr>
        <p:spPr>
          <a:xfrm>
            <a:off x="6309358" y="3744229"/>
            <a:ext cx="4754880" cy="4572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4937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3F4F-FC85-697E-94EC-A3A2B98DA3BC}"/>
            </a:ext>
          </a:extLst>
        </p:cNvPr>
        <p:cNvGrpSpPr/>
        <p:nvPr/>
      </p:nvGrpSpPr>
      <p:grpSpPr>
        <a:xfrm>
          <a:off x="0" y="0"/>
          <a:ext cx="0" cy="0"/>
          <a:chOff x="0" y="0"/>
          <a:chExt cx="0" cy="0"/>
        </a:xfrm>
      </p:grpSpPr>
      <p:pic>
        <p:nvPicPr>
          <p:cNvPr id="11" name="Picture Placeholder 10" descr="A close-up of a plant">
            <a:extLst>
              <a:ext uri="{FF2B5EF4-FFF2-40B4-BE49-F238E27FC236}">
                <a16:creationId xmlns:a16="http://schemas.microsoft.com/office/drawing/2014/main" id="{D8D947C1-6CAF-DE37-E188-02DF2EDE1656}"/>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3" r="23"/>
          <a:stretch/>
        </p:blipFill>
        <p:spPr>
          <a:xfrm>
            <a:off x="0" y="0"/>
            <a:ext cx="12192000" cy="6880225"/>
          </a:xfrm>
        </p:spPr>
      </p:pic>
      <p:sp>
        <p:nvSpPr>
          <p:cNvPr id="5" name="Title 2">
            <a:extLst>
              <a:ext uri="{FF2B5EF4-FFF2-40B4-BE49-F238E27FC236}">
                <a16:creationId xmlns:a16="http://schemas.microsoft.com/office/drawing/2014/main" id="{5B07557F-8D94-8E95-9B26-12EFDDE1081D}"/>
              </a:ext>
            </a:extLst>
          </p:cNvPr>
          <p:cNvSpPr txBox="1">
            <a:spLocks/>
          </p:cNvSpPr>
          <p:nvPr/>
        </p:nvSpPr>
        <p:spPr>
          <a:xfrm>
            <a:off x="6309359" y="444933"/>
            <a:ext cx="5477479" cy="1832102"/>
          </a:xfrm>
          <a:prstGeom prst="rect">
            <a:avLst/>
          </a:prstGeom>
        </p:spPr>
        <p:txBody>
          <a:bodyPr vert="horz" lIns="0" tIns="0" rIns="0" bIns="0" rtlCol="0" anchor="b" anchorCtr="0">
            <a:noAutofit/>
          </a:bodyPr>
          <a:lstStyle>
            <a:lvl1pPr algn="l" defTabSz="914400" rtl="0" eaLnBrk="1" latinLnBrk="0" hangingPunct="1">
              <a:lnSpc>
                <a:spcPct val="80000"/>
              </a:lnSpc>
              <a:spcBef>
                <a:spcPct val="0"/>
              </a:spcBef>
              <a:buNone/>
              <a:defRPr sz="6000" b="1" i="0" kern="1200" spc="1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000" dirty="0">
                <a:latin typeface="+mn-lt"/>
              </a:rPr>
              <a:t>Company Logo:</a:t>
            </a:r>
            <a:endParaRPr lang="en-US" dirty="0"/>
          </a:p>
        </p:txBody>
      </p:sp>
      <p:pic>
        <p:nvPicPr>
          <p:cNvPr id="14" name="Picture 13" descr="A black and white striped object&#10;&#10;Description automatically generated">
            <a:extLst>
              <a:ext uri="{FF2B5EF4-FFF2-40B4-BE49-F238E27FC236}">
                <a16:creationId xmlns:a16="http://schemas.microsoft.com/office/drawing/2014/main" id="{0C8CBA6F-F664-58D6-C78A-37A29D859C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9359" y="2626659"/>
            <a:ext cx="1521665" cy="3532155"/>
          </a:xfrm>
          <a:prstGeom prst="rect">
            <a:avLst/>
          </a:prstGeom>
        </p:spPr>
      </p:pic>
    </p:spTree>
    <p:extLst>
      <p:ext uri="{BB962C8B-B14F-4D97-AF65-F5344CB8AC3E}">
        <p14:creationId xmlns:p14="http://schemas.microsoft.com/office/powerpoint/2010/main" val="122008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633A5-8BE3-D44D-57F3-2EF16137684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AB6D40A-2A0A-AF3D-8CF7-3ECD37765637}"/>
              </a:ext>
            </a:extLst>
          </p:cNvPr>
          <p:cNvSpPr>
            <a:spLocks noGrp="1"/>
          </p:cNvSpPr>
          <p:nvPr>
            <p:ph type="ctrTitle"/>
          </p:nvPr>
        </p:nvSpPr>
        <p:spPr>
          <a:xfrm>
            <a:off x="6309904" y="411479"/>
            <a:ext cx="5486400" cy="3291840"/>
          </a:xfrm>
        </p:spPr>
        <p:txBody>
          <a:bodyPr/>
          <a:lstStyle/>
          <a:p>
            <a:r>
              <a:rPr lang="en-US" dirty="0"/>
              <a:t>Company Introduction</a:t>
            </a:r>
          </a:p>
        </p:txBody>
      </p:sp>
    </p:spTree>
    <p:extLst>
      <p:ext uri="{BB962C8B-B14F-4D97-AF65-F5344CB8AC3E}">
        <p14:creationId xmlns:p14="http://schemas.microsoft.com/office/powerpoint/2010/main" val="203905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7F8C6-0FCC-B707-E526-906BB9BE3741}"/>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355D71D9-8DBC-0F35-EA2A-A9007EADCA60}"/>
              </a:ext>
            </a:extLst>
          </p:cNvPr>
          <p:cNvSpPr>
            <a:spLocks noGrp="1"/>
          </p:cNvSpPr>
          <p:nvPr>
            <p:ph type="title"/>
          </p:nvPr>
        </p:nvSpPr>
        <p:spPr>
          <a:xfrm>
            <a:off x="594361" y="278129"/>
            <a:ext cx="11226164" cy="1494596"/>
          </a:xfrm>
        </p:spPr>
        <p:txBody>
          <a:bodyPr/>
          <a:lstStyle/>
          <a:p>
            <a:r>
              <a:rPr lang="en-US" dirty="0"/>
              <a:t>The name – Its reasoning and meaning</a:t>
            </a:r>
          </a:p>
        </p:txBody>
      </p:sp>
      <p:sp>
        <p:nvSpPr>
          <p:cNvPr id="10" name="Text Placeholder 2">
            <a:extLst>
              <a:ext uri="{FF2B5EF4-FFF2-40B4-BE49-F238E27FC236}">
                <a16:creationId xmlns:a16="http://schemas.microsoft.com/office/drawing/2014/main" id="{E826509F-66DD-3622-B7D8-0E093A96B91E}"/>
              </a:ext>
            </a:extLst>
          </p:cNvPr>
          <p:cNvSpPr txBox="1">
            <a:spLocks/>
          </p:cNvSpPr>
          <p:nvPr/>
        </p:nvSpPr>
        <p:spPr>
          <a:xfrm>
            <a:off x="593725" y="2281238"/>
            <a:ext cx="10417175" cy="2075609"/>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AE" sz="1800" b="1" dirty="0">
                <a:solidFill>
                  <a:schemeClr val="tx2">
                    <a:lumMod val="75000"/>
                  </a:schemeClr>
                </a:solidFill>
                <a:ea typeface="Aptos" panose="020B0004020202020204" pitchFamily="34" charset="0"/>
                <a:cs typeface="Arial" panose="020B0604020202020204" pitchFamily="34" charset="0"/>
              </a:rPr>
              <a:t>Reasoning:</a:t>
            </a:r>
            <a:r>
              <a:rPr lang="en-AE" sz="1800" dirty="0">
                <a:solidFill>
                  <a:schemeClr val="tx2">
                    <a:lumMod val="75000"/>
                  </a:schemeClr>
                </a:solidFill>
                <a:ea typeface="Aptos" panose="020B0004020202020204" pitchFamily="34" charset="0"/>
                <a:cs typeface="Arial" panose="020B0604020202020204" pitchFamily="34" charset="0"/>
              </a:rPr>
              <a:t> "Illum" suggests illumination, light, and clarity, indicating a focus on bright and clear communication through media.</a:t>
            </a:r>
          </a:p>
          <a:p>
            <a:pPr marL="0" indent="0" algn="just">
              <a:lnSpc>
                <a:spcPct val="100000"/>
              </a:lnSpc>
              <a:spcBef>
                <a:spcPts val="0"/>
              </a:spcBef>
              <a:spcAft>
                <a:spcPts val="1200"/>
              </a:spcAft>
              <a:buNone/>
            </a:pPr>
            <a:r>
              <a:rPr lang="en-AE" sz="1800" b="1" dirty="0">
                <a:solidFill>
                  <a:schemeClr val="tx2">
                    <a:lumMod val="75000"/>
                  </a:schemeClr>
                </a:solidFill>
                <a:effectLst/>
                <a:ea typeface="Aptos" panose="020B0004020202020204" pitchFamily="34" charset="0"/>
                <a:cs typeface="Arial" panose="020B0604020202020204" pitchFamily="34" charset="0"/>
              </a:rPr>
              <a:t>Meaning:</a:t>
            </a:r>
            <a:r>
              <a:rPr lang="en-AE" sz="1800" dirty="0">
                <a:solidFill>
                  <a:schemeClr val="tx2">
                    <a:lumMod val="75000"/>
                  </a:schemeClr>
                </a:solidFill>
                <a:effectLst/>
                <a:ea typeface="Aptos" panose="020B0004020202020204" pitchFamily="34" charset="0"/>
                <a:cs typeface="Arial" panose="020B0604020202020204" pitchFamily="34" charset="0"/>
              </a:rPr>
              <a:t> The name reflects a media agency that strives to bring light, creativity, and clarity to its projects, conveying a sense of enlightenment.</a:t>
            </a:r>
          </a:p>
          <a:p>
            <a:pPr marL="0" indent="0" algn="just">
              <a:lnSpc>
                <a:spcPct val="100000"/>
              </a:lnSpc>
              <a:spcBef>
                <a:spcPts val="0"/>
              </a:spcBef>
              <a:spcAft>
                <a:spcPts val="1200"/>
              </a:spcAft>
              <a:buNone/>
            </a:pPr>
            <a:r>
              <a:rPr lang="en-AE" sz="1800" b="1" dirty="0">
                <a:solidFill>
                  <a:schemeClr val="tx2">
                    <a:lumMod val="75000"/>
                  </a:schemeClr>
                </a:solidFill>
                <a:cs typeface="Arial" panose="020B0604020202020204" pitchFamily="34" charset="0"/>
              </a:rPr>
              <a:t>Idea behind the Tagline:</a:t>
            </a:r>
            <a:r>
              <a:rPr lang="en-AE" sz="1800" dirty="0">
                <a:solidFill>
                  <a:schemeClr val="tx2">
                    <a:lumMod val="75000"/>
                  </a:schemeClr>
                </a:solidFill>
                <a:cs typeface="Arial" panose="020B0604020202020204" pitchFamily="34" charset="0"/>
              </a:rPr>
              <a:t> We understand the needs of the client. We then conceptualize an idea as per their needs. We convert those ideas into designs. Finally, we execute the designs into actual products.</a:t>
            </a:r>
            <a:endParaRPr lang="en-US" sz="1800" dirty="0">
              <a:solidFill>
                <a:schemeClr val="tx2">
                  <a:lumMod val="75000"/>
                </a:schemeClr>
              </a:solidFill>
            </a:endParaRPr>
          </a:p>
        </p:txBody>
      </p:sp>
    </p:spTree>
    <p:extLst>
      <p:ext uri="{BB962C8B-B14F-4D97-AF65-F5344CB8AC3E}">
        <p14:creationId xmlns:p14="http://schemas.microsoft.com/office/powerpoint/2010/main" val="460826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BF17-4224-47D9-0E96-F8DE4486E1D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BAEC26F-0A73-D126-01CB-EC50B337DEE1}"/>
              </a:ext>
            </a:extLst>
          </p:cNvPr>
          <p:cNvSpPr>
            <a:spLocks noGrp="1"/>
          </p:cNvSpPr>
          <p:nvPr>
            <p:ph type="ctrTitle"/>
          </p:nvPr>
        </p:nvSpPr>
        <p:spPr>
          <a:xfrm>
            <a:off x="6309904" y="411479"/>
            <a:ext cx="5486400" cy="3291840"/>
          </a:xfrm>
        </p:spPr>
        <p:txBody>
          <a:bodyPr/>
          <a:lstStyle/>
          <a:p>
            <a:r>
              <a:rPr lang="en-US" dirty="0"/>
              <a:t>Our</a:t>
            </a:r>
            <a:br>
              <a:rPr lang="en-US" dirty="0"/>
            </a:br>
            <a:r>
              <a:rPr lang="en-US" dirty="0"/>
              <a:t>Expertise</a:t>
            </a:r>
          </a:p>
        </p:txBody>
      </p:sp>
    </p:spTree>
    <p:extLst>
      <p:ext uri="{BB962C8B-B14F-4D97-AF65-F5344CB8AC3E}">
        <p14:creationId xmlns:p14="http://schemas.microsoft.com/office/powerpoint/2010/main" val="253359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F6D65-52AB-FF80-7A06-81024ADB46C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577D77F-7B40-6A11-BE8C-E4FDA2E80E40}"/>
              </a:ext>
            </a:extLst>
          </p:cNvPr>
          <p:cNvSpPr>
            <a:spLocks noGrp="1"/>
          </p:cNvSpPr>
          <p:nvPr>
            <p:ph type="title"/>
          </p:nvPr>
        </p:nvSpPr>
        <p:spPr>
          <a:xfrm>
            <a:off x="594361" y="278129"/>
            <a:ext cx="11226164" cy="1494596"/>
          </a:xfrm>
        </p:spPr>
        <p:txBody>
          <a:bodyPr/>
          <a:lstStyle/>
          <a:p>
            <a:r>
              <a:rPr lang="en-US" dirty="0"/>
              <a:t>About us</a:t>
            </a:r>
          </a:p>
        </p:txBody>
      </p:sp>
      <p:sp>
        <p:nvSpPr>
          <p:cNvPr id="10" name="Text Placeholder 2">
            <a:extLst>
              <a:ext uri="{FF2B5EF4-FFF2-40B4-BE49-F238E27FC236}">
                <a16:creationId xmlns:a16="http://schemas.microsoft.com/office/drawing/2014/main" id="{6C492D04-35C4-4EA9-8336-33348BF2339C}"/>
              </a:ext>
            </a:extLst>
          </p:cNvPr>
          <p:cNvSpPr txBox="1">
            <a:spLocks/>
          </p:cNvSpPr>
          <p:nvPr/>
        </p:nvSpPr>
        <p:spPr>
          <a:xfrm>
            <a:off x="593725" y="2281237"/>
            <a:ext cx="10417175" cy="2174221"/>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Me, </a:t>
            </a:r>
            <a:r>
              <a:rPr lang="en-US" sz="1800" b="1" dirty="0">
                <a:solidFill>
                  <a:schemeClr val="tx2">
                    <a:lumMod val="75000"/>
                  </a:schemeClr>
                </a:solidFill>
                <a:ea typeface="Aptos" panose="020B0004020202020204" pitchFamily="34" charset="0"/>
                <a:cs typeface="Arial" panose="020B0604020202020204" pitchFamily="34" charset="0"/>
              </a:rPr>
              <a:t>Mufaddal Tohfafarosh, </a:t>
            </a:r>
            <a:r>
              <a:rPr lang="en-US" sz="1800" dirty="0">
                <a:solidFill>
                  <a:schemeClr val="tx2">
                    <a:lumMod val="75000"/>
                  </a:schemeClr>
                </a:solidFill>
                <a:ea typeface="Aptos" panose="020B0004020202020204" pitchFamily="34" charset="0"/>
                <a:cs typeface="Arial" panose="020B0604020202020204" pitchFamily="34" charset="0"/>
              </a:rPr>
              <a:t>is having close to three decades of experience in this industry. Hiring </a:t>
            </a:r>
            <a:r>
              <a:rPr lang="en-US" sz="1800" b="1" dirty="0">
                <a:solidFill>
                  <a:schemeClr val="tx2">
                    <a:lumMod val="75000"/>
                  </a:schemeClr>
                </a:solidFill>
                <a:ea typeface="Aptos" panose="020B0004020202020204" pitchFamily="34" charset="0"/>
                <a:cs typeface="Arial" panose="020B0604020202020204" pitchFamily="34" charset="0"/>
              </a:rPr>
              <a:t>Ali Murtaza </a:t>
            </a:r>
            <a:r>
              <a:rPr lang="en-US" sz="1800" dirty="0">
                <a:solidFill>
                  <a:schemeClr val="tx2">
                    <a:lumMod val="75000"/>
                  </a:schemeClr>
                </a:solidFill>
                <a:ea typeface="Aptos" panose="020B0004020202020204" pitchFamily="34" charset="0"/>
                <a:cs typeface="Arial" panose="020B0604020202020204" pitchFamily="34" charset="0"/>
              </a:rPr>
              <a:t> to oversee all production related activities</a:t>
            </a:r>
            <a:r>
              <a:rPr lang="en-US" sz="1800" b="1" dirty="0">
                <a:solidFill>
                  <a:schemeClr val="tx2">
                    <a:lumMod val="75000"/>
                  </a:schemeClr>
                </a:solidFill>
                <a:ea typeface="Aptos" panose="020B0004020202020204" pitchFamily="34" charset="0"/>
                <a:cs typeface="Arial" panose="020B0604020202020204" pitchFamily="34" charset="0"/>
              </a:rPr>
              <a:t> </a:t>
            </a:r>
            <a:r>
              <a:rPr lang="en-US" sz="1800" dirty="0">
                <a:solidFill>
                  <a:schemeClr val="tx2">
                    <a:lumMod val="75000"/>
                  </a:schemeClr>
                </a:solidFill>
                <a:ea typeface="Aptos" panose="020B0004020202020204" pitchFamily="34" charset="0"/>
                <a:cs typeface="Arial" panose="020B0604020202020204" pitchFamily="34" charset="0"/>
              </a:rPr>
              <a:t>will enrich the collective experience to over five decades. The unwavering commitment and hard work have not only earned me the trust of my clients and suppliers but also inspired me to venture into starting my own agency.</a:t>
            </a:r>
          </a:p>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The agency is dedicated to bridging the gap between clients and suppliers. The aim is to provide comprehensive support for all their branding and marketing needs, leveraging the wealth of experience and goodwill cultivated over the years</a:t>
            </a:r>
            <a:r>
              <a:rPr lang="en-AE" sz="1800" dirty="0">
                <a:solidFill>
                  <a:schemeClr val="tx2">
                    <a:lumMod val="75000"/>
                  </a:schemeClr>
                </a:solidFill>
                <a:cs typeface="Arial" panose="020B0604020202020204" pitchFamily="34" charset="0"/>
              </a:rPr>
              <a:t>.</a:t>
            </a:r>
            <a:endParaRPr lang="en-US" sz="1800" dirty="0">
              <a:solidFill>
                <a:schemeClr val="tx2">
                  <a:lumMod val="75000"/>
                </a:schemeClr>
              </a:solidFill>
            </a:endParaRPr>
          </a:p>
        </p:txBody>
      </p:sp>
    </p:spTree>
    <p:extLst>
      <p:ext uri="{BB962C8B-B14F-4D97-AF65-F5344CB8AC3E}">
        <p14:creationId xmlns:p14="http://schemas.microsoft.com/office/powerpoint/2010/main" val="1838989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BE4E1-25C0-A131-2A9B-7CC4F6B17F3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1BF12A3-F6A7-D298-3001-6909061866D6}"/>
              </a:ext>
            </a:extLst>
          </p:cNvPr>
          <p:cNvSpPr>
            <a:spLocks noGrp="1"/>
          </p:cNvSpPr>
          <p:nvPr>
            <p:ph type="ctrTitle"/>
          </p:nvPr>
        </p:nvSpPr>
        <p:spPr>
          <a:xfrm>
            <a:off x="6309904" y="411479"/>
            <a:ext cx="5486400" cy="3291840"/>
          </a:xfrm>
        </p:spPr>
        <p:txBody>
          <a:bodyPr/>
          <a:lstStyle/>
          <a:p>
            <a:r>
              <a:rPr lang="en-US" dirty="0"/>
              <a:t>Our</a:t>
            </a:r>
            <a:br>
              <a:rPr lang="en-US" dirty="0"/>
            </a:br>
            <a:r>
              <a:rPr lang="en-US" dirty="0"/>
              <a:t>Clientele</a:t>
            </a:r>
          </a:p>
        </p:txBody>
      </p:sp>
    </p:spTree>
    <p:extLst>
      <p:ext uri="{BB962C8B-B14F-4D97-AF65-F5344CB8AC3E}">
        <p14:creationId xmlns:p14="http://schemas.microsoft.com/office/powerpoint/2010/main" val="3693208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C894-02C5-52F4-D47D-A9C6269FE41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3D38FA3-258C-CC83-899D-CFFC3DC2ECE5}"/>
              </a:ext>
            </a:extLst>
          </p:cNvPr>
          <p:cNvSpPr>
            <a:spLocks noGrp="1"/>
          </p:cNvSpPr>
          <p:nvPr>
            <p:ph type="title"/>
          </p:nvPr>
        </p:nvSpPr>
        <p:spPr>
          <a:xfrm>
            <a:off x="594361" y="278129"/>
            <a:ext cx="11226164" cy="1494596"/>
          </a:xfrm>
        </p:spPr>
        <p:txBody>
          <a:bodyPr/>
          <a:lstStyle/>
          <a:p>
            <a:r>
              <a:rPr lang="en-US" dirty="0"/>
              <a:t>Brand Collaborations: Our Trusted Partnerships</a:t>
            </a:r>
          </a:p>
        </p:txBody>
      </p:sp>
      <p:sp>
        <p:nvSpPr>
          <p:cNvPr id="10" name="Text Placeholder 2">
            <a:extLst>
              <a:ext uri="{FF2B5EF4-FFF2-40B4-BE49-F238E27FC236}">
                <a16:creationId xmlns:a16="http://schemas.microsoft.com/office/drawing/2014/main" id="{9C519B05-C24D-6A43-C522-E182671440B5}"/>
              </a:ext>
            </a:extLst>
          </p:cNvPr>
          <p:cNvSpPr txBox="1">
            <a:spLocks/>
          </p:cNvSpPr>
          <p:nvPr/>
        </p:nvSpPr>
        <p:spPr>
          <a:xfrm>
            <a:off x="593725" y="2281239"/>
            <a:ext cx="10417175" cy="2057680"/>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AE" sz="1800" dirty="0">
                <a:solidFill>
                  <a:schemeClr val="tx2">
                    <a:lumMod val="75000"/>
                  </a:schemeClr>
                </a:solidFill>
                <a:ea typeface="Aptos" panose="020B0004020202020204" pitchFamily="34" charset="0"/>
                <a:cs typeface="Arial" panose="020B0604020202020204" pitchFamily="34" charset="0"/>
              </a:rPr>
              <a:t>Amongst a huge number of renowned brands in the market, there are a few who have </a:t>
            </a:r>
            <a:r>
              <a:rPr lang="en-US" sz="1800" dirty="0">
                <a:solidFill>
                  <a:schemeClr val="tx2">
                    <a:lumMod val="75000"/>
                  </a:schemeClr>
                </a:solidFill>
                <a:ea typeface="Aptos" panose="020B0004020202020204" pitchFamily="34" charset="0"/>
                <a:cs typeface="Arial" panose="020B0604020202020204" pitchFamily="34" charset="0"/>
              </a:rPr>
              <a:t>shown unwavering support and confidence in conducting business with us</a:t>
            </a:r>
            <a:r>
              <a:rPr lang="en-AE" sz="1800" dirty="0">
                <a:solidFill>
                  <a:schemeClr val="tx2">
                    <a:lumMod val="75000"/>
                  </a:schemeClr>
                </a:solidFill>
                <a:ea typeface="Aptos" panose="020B0004020202020204" pitchFamily="34" charset="0"/>
                <a:cs typeface="Arial" panose="020B0604020202020204" pitchFamily="34" charset="0"/>
              </a:rPr>
              <a:t>.</a:t>
            </a:r>
          </a:p>
          <a:p>
            <a:pPr marL="0" indent="0" algn="just">
              <a:lnSpc>
                <a:spcPct val="100000"/>
              </a:lnSpc>
              <a:spcBef>
                <a:spcPts val="0"/>
              </a:spcBef>
              <a:spcAft>
                <a:spcPts val="1200"/>
              </a:spcAft>
              <a:buNone/>
            </a:pPr>
            <a:r>
              <a:rPr lang="en-AE" sz="1800" dirty="0">
                <a:solidFill>
                  <a:schemeClr val="tx2">
                    <a:lumMod val="75000"/>
                  </a:schemeClr>
                </a:solidFill>
                <a:cs typeface="Arial" panose="020B0604020202020204" pitchFamily="34" charset="0"/>
              </a:rPr>
              <a:t>Brands and Distributors like </a:t>
            </a:r>
            <a:r>
              <a:rPr lang="en-AE" sz="1800" dirty="0" err="1">
                <a:solidFill>
                  <a:schemeClr val="tx2">
                    <a:lumMod val="75000"/>
                  </a:schemeClr>
                </a:solidFill>
                <a:latin typeface="+mj-lt"/>
                <a:cs typeface="Arial" panose="020B0604020202020204" pitchFamily="34" charset="0"/>
              </a:rPr>
              <a:t>Aamaal</a:t>
            </a:r>
            <a:r>
              <a:rPr lang="en-AE" sz="1800" dirty="0">
                <a:solidFill>
                  <a:schemeClr val="tx2">
                    <a:lumMod val="75000"/>
                  </a:schemeClr>
                </a:solidFill>
                <a:latin typeface="+mj-lt"/>
                <a:cs typeface="Arial" panose="020B0604020202020204" pitchFamily="34" charset="0"/>
              </a:rPr>
              <a:t> Trading, Al Futtaim </a:t>
            </a:r>
            <a:r>
              <a:rPr lang="en-AE" sz="1800">
                <a:solidFill>
                  <a:schemeClr val="tx2">
                    <a:lumMod val="75000"/>
                  </a:schemeClr>
                </a:solidFill>
                <a:latin typeface="+mj-lt"/>
                <a:cs typeface="Arial" panose="020B0604020202020204" pitchFamily="34" charset="0"/>
              </a:rPr>
              <a:t>Panatech, </a:t>
            </a:r>
            <a:r>
              <a:rPr lang="en-AE" sz="1800" dirty="0">
                <a:solidFill>
                  <a:schemeClr val="tx2">
                    <a:lumMod val="75000"/>
                  </a:schemeClr>
                </a:solidFill>
                <a:latin typeface="+mj-lt"/>
                <a:cs typeface="Arial" panose="020B0604020202020204" pitchFamily="34" charset="0"/>
              </a:rPr>
              <a:t>Anker Innovations, </a:t>
            </a:r>
            <a:r>
              <a:rPr lang="en-AE" sz="1800" dirty="0" err="1">
                <a:solidFill>
                  <a:schemeClr val="tx2">
                    <a:lumMod val="75000"/>
                  </a:schemeClr>
                </a:solidFill>
                <a:latin typeface="+mj-lt"/>
                <a:cs typeface="Arial" panose="020B0604020202020204" pitchFamily="34" charset="0"/>
              </a:rPr>
              <a:t>Blaupunkt</a:t>
            </a:r>
            <a:r>
              <a:rPr lang="en-AE" sz="1800" dirty="0">
                <a:solidFill>
                  <a:schemeClr val="tx2">
                    <a:lumMod val="75000"/>
                  </a:schemeClr>
                </a:solidFill>
                <a:latin typeface="+mj-lt"/>
                <a:cs typeface="Arial" panose="020B0604020202020204" pitchFamily="34" charset="0"/>
              </a:rPr>
              <a:t>, Blue Star, Bose, </a:t>
            </a:r>
            <a:r>
              <a:rPr lang="en-AE" sz="1800" dirty="0" err="1">
                <a:solidFill>
                  <a:schemeClr val="tx2">
                    <a:lumMod val="75000"/>
                  </a:schemeClr>
                </a:solidFill>
                <a:latin typeface="+mj-lt"/>
                <a:cs typeface="Arial" panose="020B0604020202020204" pitchFamily="34" charset="0"/>
              </a:rPr>
              <a:t>Chalhoub</a:t>
            </a:r>
            <a:r>
              <a:rPr lang="en-AE" sz="1800" dirty="0">
                <a:solidFill>
                  <a:schemeClr val="tx2">
                    <a:lumMod val="75000"/>
                  </a:schemeClr>
                </a:solidFill>
                <a:latin typeface="+mj-lt"/>
                <a:cs typeface="Arial" panose="020B0604020202020204" pitchFamily="34" charset="0"/>
              </a:rPr>
              <a:t>, INOI, MAF, NIA, Supreme Impex Trading, Tafani Services LLC</a:t>
            </a:r>
            <a:r>
              <a:rPr lang="en-AE" sz="1800" dirty="0">
                <a:solidFill>
                  <a:schemeClr val="tx2">
                    <a:lumMod val="75000"/>
                  </a:schemeClr>
                </a:solidFill>
                <a:cs typeface="Arial" panose="020B0604020202020204" pitchFamily="34" charset="0"/>
              </a:rPr>
              <a:t>, to name a few</a:t>
            </a:r>
          </a:p>
          <a:p>
            <a:pPr marL="0" indent="0" algn="just">
              <a:lnSpc>
                <a:spcPct val="100000"/>
              </a:lnSpc>
              <a:spcBef>
                <a:spcPts val="0"/>
              </a:spcBef>
              <a:spcAft>
                <a:spcPts val="1200"/>
              </a:spcAft>
              <a:buNone/>
            </a:pPr>
            <a:r>
              <a:rPr lang="en-US" sz="1800" dirty="0">
                <a:solidFill>
                  <a:schemeClr val="tx2">
                    <a:lumMod val="75000"/>
                  </a:schemeClr>
                </a:solidFill>
              </a:rPr>
              <a:t>These distinguished brands and distributors have been our steadfast clients, fostering enduring partnerships over an extended period.</a:t>
            </a:r>
          </a:p>
        </p:txBody>
      </p:sp>
    </p:spTree>
    <p:extLst>
      <p:ext uri="{BB962C8B-B14F-4D97-AF65-F5344CB8AC3E}">
        <p14:creationId xmlns:p14="http://schemas.microsoft.com/office/powerpoint/2010/main" val="1178779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94DD3-60B1-34C3-6503-98948BAF762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8E2BFA7-7B5D-3A50-5055-94A86C28A505}"/>
              </a:ext>
            </a:extLst>
          </p:cNvPr>
          <p:cNvSpPr>
            <a:spLocks noGrp="1"/>
          </p:cNvSpPr>
          <p:nvPr>
            <p:ph type="ctrTitle"/>
          </p:nvPr>
        </p:nvSpPr>
        <p:spPr>
          <a:xfrm>
            <a:off x="6309904" y="411479"/>
            <a:ext cx="5486400" cy="3291840"/>
          </a:xfrm>
        </p:spPr>
        <p:txBody>
          <a:bodyPr/>
          <a:lstStyle/>
          <a:p>
            <a:r>
              <a:rPr lang="en-US" dirty="0"/>
              <a:t>Our</a:t>
            </a:r>
            <a:br>
              <a:rPr lang="en-US" dirty="0"/>
            </a:br>
            <a:r>
              <a:rPr lang="en-US" dirty="0"/>
              <a:t>Experience</a:t>
            </a:r>
          </a:p>
        </p:txBody>
      </p:sp>
    </p:spTree>
    <p:extLst>
      <p:ext uri="{BB962C8B-B14F-4D97-AF65-F5344CB8AC3E}">
        <p14:creationId xmlns:p14="http://schemas.microsoft.com/office/powerpoint/2010/main" val="4182007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A92C0-6F1A-A409-5CCF-DC6F5D23661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FB99A1DF-24DC-4592-8C75-8CBF2950A405}"/>
              </a:ext>
            </a:extLst>
          </p:cNvPr>
          <p:cNvSpPr>
            <a:spLocks noGrp="1"/>
          </p:cNvSpPr>
          <p:nvPr>
            <p:ph type="title"/>
          </p:nvPr>
        </p:nvSpPr>
        <p:spPr>
          <a:xfrm>
            <a:off x="594361" y="278129"/>
            <a:ext cx="11226164" cy="1494596"/>
          </a:xfrm>
        </p:spPr>
        <p:txBody>
          <a:bodyPr/>
          <a:lstStyle/>
          <a:p>
            <a:r>
              <a:rPr lang="en-US" dirty="0"/>
              <a:t>Branding Brilliance: Our Diverse Solutions</a:t>
            </a:r>
          </a:p>
        </p:txBody>
      </p:sp>
      <p:sp>
        <p:nvSpPr>
          <p:cNvPr id="10" name="Text Placeholder 2">
            <a:extLst>
              <a:ext uri="{FF2B5EF4-FFF2-40B4-BE49-F238E27FC236}">
                <a16:creationId xmlns:a16="http://schemas.microsoft.com/office/drawing/2014/main" id="{8AA1F11F-C7A1-F176-40B9-2079C9673556}"/>
              </a:ext>
            </a:extLst>
          </p:cNvPr>
          <p:cNvSpPr txBox="1">
            <a:spLocks/>
          </p:cNvSpPr>
          <p:nvPr/>
        </p:nvSpPr>
        <p:spPr>
          <a:xfrm>
            <a:off x="593725" y="2281239"/>
            <a:ext cx="10417175" cy="2084574"/>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With ongoing support from our diverse range of clients and their respective expertise, we have consistently demonstrated the capability to successfully execute projects across a spectrum of scales. </a:t>
            </a:r>
          </a:p>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Our proficiency extends from crafting small tabletop displays to orchestrating complete store fit-outs.</a:t>
            </a:r>
          </a:p>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 We specialize in utilizing various materials such as MDF, acrylic, and corrugated FSU, and offer a comprehensive suite of services including window branding, mall kiosks, shop-in-shop concepts, in-store branding, and dynamic in-store activations</a:t>
            </a:r>
            <a:endParaRPr lang="en-US" sz="1800" dirty="0">
              <a:solidFill>
                <a:schemeClr val="tx2">
                  <a:lumMod val="75000"/>
                </a:schemeClr>
              </a:solidFill>
            </a:endParaRPr>
          </a:p>
        </p:txBody>
      </p:sp>
    </p:spTree>
    <p:extLst>
      <p:ext uri="{BB962C8B-B14F-4D97-AF65-F5344CB8AC3E}">
        <p14:creationId xmlns:p14="http://schemas.microsoft.com/office/powerpoint/2010/main" val="193677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44F97-EFBD-449E-7171-62E700C509A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3394F28-0FD0-62BA-9DEA-EE752D813E74}"/>
              </a:ext>
            </a:extLst>
          </p:cNvPr>
          <p:cNvSpPr>
            <a:spLocks noGrp="1"/>
          </p:cNvSpPr>
          <p:nvPr>
            <p:ph type="ctrTitle"/>
          </p:nvPr>
        </p:nvSpPr>
        <p:spPr>
          <a:xfrm>
            <a:off x="6309904" y="411479"/>
            <a:ext cx="5486400" cy="3291840"/>
          </a:xfrm>
        </p:spPr>
        <p:txBody>
          <a:bodyPr/>
          <a:lstStyle/>
          <a:p>
            <a:r>
              <a:rPr lang="en-US" dirty="0"/>
              <a:t>Expansion</a:t>
            </a:r>
            <a:br>
              <a:rPr lang="en-US" dirty="0"/>
            </a:br>
            <a:r>
              <a:rPr lang="en-US" dirty="0"/>
              <a:t>Plans</a:t>
            </a:r>
          </a:p>
        </p:txBody>
      </p:sp>
    </p:spTree>
    <p:extLst>
      <p:ext uri="{BB962C8B-B14F-4D97-AF65-F5344CB8AC3E}">
        <p14:creationId xmlns:p14="http://schemas.microsoft.com/office/powerpoint/2010/main" val="1840431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B738E-A4A2-B5DE-764B-85CAE95EA99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4D447B8-2267-CB48-22D2-B0CFF480D85A}"/>
              </a:ext>
            </a:extLst>
          </p:cNvPr>
          <p:cNvSpPr>
            <a:spLocks noGrp="1"/>
          </p:cNvSpPr>
          <p:nvPr>
            <p:ph type="title"/>
          </p:nvPr>
        </p:nvSpPr>
        <p:spPr>
          <a:xfrm>
            <a:off x="594361" y="278129"/>
            <a:ext cx="11226164" cy="1494596"/>
          </a:xfrm>
        </p:spPr>
        <p:txBody>
          <a:bodyPr/>
          <a:lstStyle/>
          <a:p>
            <a:r>
              <a:rPr lang="en-US" dirty="0"/>
              <a:t>Building Tomorrow: Our Journey Upward</a:t>
            </a:r>
          </a:p>
        </p:txBody>
      </p:sp>
      <p:sp>
        <p:nvSpPr>
          <p:cNvPr id="10" name="Text Placeholder 2">
            <a:extLst>
              <a:ext uri="{FF2B5EF4-FFF2-40B4-BE49-F238E27FC236}">
                <a16:creationId xmlns:a16="http://schemas.microsoft.com/office/drawing/2014/main" id="{820AFBB6-01CE-00BB-EBA3-F7CE05169823}"/>
              </a:ext>
            </a:extLst>
          </p:cNvPr>
          <p:cNvSpPr txBox="1">
            <a:spLocks/>
          </p:cNvSpPr>
          <p:nvPr/>
        </p:nvSpPr>
        <p:spPr>
          <a:xfrm>
            <a:off x="593725" y="2281239"/>
            <a:ext cx="10417175" cy="1788737"/>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We have consistently embraced the philosophy of gradual progression leading to significant achievements. With this ethos, our aspiration is to transition from an agency to a fully-fledged production house. This expansion involves the establishment of a spacious warehouse complete with essential machinery, printers, and a skilled workforce to ensure all client needs are seamlessly addressed in-house. Through our dedication and hard work, we anticipate achieving this transformation within 12 to 18 months from our agency's inception.</a:t>
            </a:r>
            <a:endParaRPr lang="en-US" sz="1800" dirty="0">
              <a:solidFill>
                <a:schemeClr val="tx2">
                  <a:lumMod val="75000"/>
                </a:schemeClr>
              </a:solidFill>
            </a:endParaRPr>
          </a:p>
        </p:txBody>
      </p:sp>
    </p:spTree>
    <p:extLst>
      <p:ext uri="{BB962C8B-B14F-4D97-AF65-F5344CB8AC3E}">
        <p14:creationId xmlns:p14="http://schemas.microsoft.com/office/powerpoint/2010/main" val="204328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EE63-DD91-1FAE-C156-EBDAA6DA665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4D6882B-BFBF-487A-F0C7-EE225B60D161}"/>
              </a:ext>
            </a:extLst>
          </p:cNvPr>
          <p:cNvSpPr>
            <a:spLocks noGrp="1"/>
          </p:cNvSpPr>
          <p:nvPr>
            <p:ph type="ctrTitle"/>
          </p:nvPr>
        </p:nvSpPr>
        <p:spPr>
          <a:xfrm>
            <a:off x="6309904" y="411479"/>
            <a:ext cx="5486400" cy="3291840"/>
          </a:xfrm>
        </p:spPr>
        <p:txBody>
          <a:bodyPr/>
          <a:lstStyle/>
          <a:p>
            <a:r>
              <a:rPr lang="en-US" dirty="0"/>
              <a:t>Investment </a:t>
            </a:r>
            <a:br>
              <a:rPr lang="en-US" dirty="0"/>
            </a:br>
            <a:r>
              <a:rPr lang="en-US" dirty="0"/>
              <a:t>Amount</a:t>
            </a:r>
          </a:p>
        </p:txBody>
      </p:sp>
    </p:spTree>
    <p:extLst>
      <p:ext uri="{BB962C8B-B14F-4D97-AF65-F5344CB8AC3E}">
        <p14:creationId xmlns:p14="http://schemas.microsoft.com/office/powerpoint/2010/main" val="4287747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40B83-C466-0B4F-8B21-7FF021528F21}"/>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868D0EB-D39E-7F70-EEB0-96A01E526D26}"/>
              </a:ext>
            </a:extLst>
          </p:cNvPr>
          <p:cNvSpPr>
            <a:spLocks noGrp="1"/>
          </p:cNvSpPr>
          <p:nvPr>
            <p:ph type="title"/>
          </p:nvPr>
        </p:nvSpPr>
        <p:spPr>
          <a:xfrm>
            <a:off x="594361" y="278129"/>
            <a:ext cx="11226164" cy="1494596"/>
          </a:xfrm>
        </p:spPr>
        <p:txBody>
          <a:bodyPr/>
          <a:lstStyle/>
          <a:p>
            <a:r>
              <a:rPr lang="en-US" dirty="0"/>
              <a:t>Capitalizing Success: Investment Plan</a:t>
            </a:r>
          </a:p>
        </p:txBody>
      </p:sp>
      <p:sp>
        <p:nvSpPr>
          <p:cNvPr id="10" name="Text Placeholder 2">
            <a:extLst>
              <a:ext uri="{FF2B5EF4-FFF2-40B4-BE49-F238E27FC236}">
                <a16:creationId xmlns:a16="http://schemas.microsoft.com/office/drawing/2014/main" id="{34F9E09E-6C59-58BA-4562-CEBFEC0D2CDE}"/>
              </a:ext>
            </a:extLst>
          </p:cNvPr>
          <p:cNvSpPr txBox="1">
            <a:spLocks/>
          </p:cNvSpPr>
          <p:nvPr/>
        </p:nvSpPr>
        <p:spPr>
          <a:xfrm>
            <a:off x="593725" y="2281239"/>
            <a:ext cx="10417175" cy="1878385"/>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Critical to the success of any startup is securing sufficient working capital, encompassing expenses such as acquiring a trading license, securing virtual workspace, covering visa costs, salaries, supplier payments, and miscellaneous expenditures.</a:t>
            </a:r>
          </a:p>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To ensure seamless operations, we are seeking a working capital investment of AED 300,000/-. This investment, along with a mutually agreed-upon profit rate, can be repaid within 18 to 24 months from the initial investment</a:t>
            </a:r>
            <a:endParaRPr lang="en-US" sz="1800" dirty="0">
              <a:solidFill>
                <a:schemeClr val="tx2">
                  <a:lumMod val="75000"/>
                </a:schemeClr>
              </a:solidFill>
            </a:endParaRPr>
          </a:p>
        </p:txBody>
      </p:sp>
    </p:spTree>
    <p:extLst>
      <p:ext uri="{BB962C8B-B14F-4D97-AF65-F5344CB8AC3E}">
        <p14:creationId xmlns:p14="http://schemas.microsoft.com/office/powerpoint/2010/main" val="1363483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EE63-DD91-1FAE-C156-EBDAA6DA665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4D6882B-BFBF-487A-F0C7-EE225B60D161}"/>
              </a:ext>
            </a:extLst>
          </p:cNvPr>
          <p:cNvSpPr>
            <a:spLocks noGrp="1"/>
          </p:cNvSpPr>
          <p:nvPr>
            <p:ph type="ctrTitle"/>
          </p:nvPr>
        </p:nvSpPr>
        <p:spPr>
          <a:xfrm>
            <a:off x="6309904" y="411479"/>
            <a:ext cx="5486400" cy="3291840"/>
          </a:xfrm>
        </p:spPr>
        <p:txBody>
          <a:bodyPr/>
          <a:lstStyle/>
          <a:p>
            <a:r>
              <a:rPr lang="en-US" dirty="0"/>
              <a:t>Returns on Investment </a:t>
            </a:r>
          </a:p>
        </p:txBody>
      </p:sp>
    </p:spTree>
    <p:extLst>
      <p:ext uri="{BB962C8B-B14F-4D97-AF65-F5344CB8AC3E}">
        <p14:creationId xmlns:p14="http://schemas.microsoft.com/office/powerpoint/2010/main" val="1584113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7E0AF5-6281-1DFA-82B8-E1213A07DA3B}"/>
              </a:ext>
            </a:extLst>
          </p:cNvPr>
          <p:cNvSpPr>
            <a:spLocks noGrp="1"/>
          </p:cNvSpPr>
          <p:nvPr>
            <p:ph type="title"/>
          </p:nvPr>
        </p:nvSpPr>
        <p:spPr>
          <a:xfrm>
            <a:off x="594361" y="278129"/>
            <a:ext cx="11226164" cy="1494596"/>
          </a:xfrm>
        </p:spPr>
        <p:txBody>
          <a:bodyPr/>
          <a:lstStyle/>
          <a:p>
            <a:r>
              <a:rPr lang="en-US" dirty="0"/>
              <a:t>Break-up and Returns</a:t>
            </a:r>
          </a:p>
        </p:txBody>
      </p:sp>
      <p:sp>
        <p:nvSpPr>
          <p:cNvPr id="5" name="Text Placeholder 2">
            <a:extLst>
              <a:ext uri="{FF2B5EF4-FFF2-40B4-BE49-F238E27FC236}">
                <a16:creationId xmlns:a16="http://schemas.microsoft.com/office/drawing/2014/main" id="{3FEDF581-B919-1C3C-3529-27B06A626B86}"/>
              </a:ext>
            </a:extLst>
          </p:cNvPr>
          <p:cNvSpPr txBox="1">
            <a:spLocks/>
          </p:cNvSpPr>
          <p:nvPr/>
        </p:nvSpPr>
        <p:spPr>
          <a:xfrm>
            <a:off x="593725" y="2281239"/>
            <a:ext cx="10417175" cy="2622455"/>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Proposed Credit Line: </a:t>
            </a:r>
            <a:r>
              <a:rPr lang="en-US" sz="1800" b="1" dirty="0">
                <a:solidFill>
                  <a:schemeClr val="tx2">
                    <a:lumMod val="75000"/>
                  </a:schemeClr>
                </a:solidFill>
                <a:ea typeface="Aptos" panose="020B0004020202020204" pitchFamily="34" charset="0"/>
                <a:cs typeface="Arial" panose="020B0604020202020204" pitchFamily="34" charset="0"/>
              </a:rPr>
              <a:t>300,000/- AED to be returned with 8% annual profit in 18 to 24 months.</a:t>
            </a:r>
          </a:p>
          <a:p>
            <a:pPr marL="0" indent="0" algn="just">
              <a:lnSpc>
                <a:spcPct val="100000"/>
              </a:lnSpc>
              <a:spcBef>
                <a:spcPts val="0"/>
              </a:spcBef>
              <a:spcAft>
                <a:spcPts val="1200"/>
              </a:spcAft>
              <a:buNone/>
            </a:pPr>
            <a:r>
              <a:rPr lang="en-US" sz="1800" dirty="0">
                <a:solidFill>
                  <a:schemeClr val="tx2">
                    <a:lumMod val="75000"/>
                  </a:schemeClr>
                </a:solidFill>
                <a:cs typeface="Arial" panose="020B0604020202020204" pitchFamily="34" charset="0"/>
              </a:rPr>
              <a:t>Initial requirement will be </a:t>
            </a:r>
            <a:r>
              <a:rPr lang="en-US" sz="1800" b="1" dirty="0">
                <a:solidFill>
                  <a:schemeClr val="tx2">
                    <a:lumMod val="75000"/>
                  </a:schemeClr>
                </a:solidFill>
                <a:cs typeface="Arial" panose="020B0604020202020204" pitchFamily="34" charset="0"/>
              </a:rPr>
              <a:t>100,000 AED</a:t>
            </a:r>
            <a:r>
              <a:rPr lang="en-US" sz="1800" dirty="0">
                <a:solidFill>
                  <a:schemeClr val="tx2">
                    <a:lumMod val="75000"/>
                  </a:schemeClr>
                </a:solidFill>
                <a:cs typeface="Arial" panose="020B0604020202020204" pitchFamily="34" charset="0"/>
              </a:rPr>
              <a:t> to acquire a trading license, visas, medical insurance, bank account, company domain/emails/web-design and hosting, etc. We would be able to start returning the investment amount with profit (on prorate basis) 150 to 180 days from the date of receiving the initial payment. Repayment shall be on quarterly / half yearly basis.</a:t>
            </a:r>
          </a:p>
          <a:p>
            <a:pPr marL="0" indent="0" algn="just">
              <a:lnSpc>
                <a:spcPct val="100000"/>
              </a:lnSpc>
              <a:spcBef>
                <a:spcPts val="0"/>
              </a:spcBef>
              <a:spcAft>
                <a:spcPts val="1200"/>
              </a:spcAft>
              <a:buNone/>
            </a:pPr>
            <a:r>
              <a:rPr lang="en-US" sz="1800" dirty="0">
                <a:solidFill>
                  <a:schemeClr val="tx2">
                    <a:lumMod val="75000"/>
                  </a:schemeClr>
                </a:solidFill>
                <a:cs typeface="Arial" panose="020B0604020202020204" pitchFamily="34" charset="0"/>
              </a:rPr>
              <a:t>We shall request for additional funds; as and when required; to ensure that no ongoing / upcoming projects are affected due to shortage of funds. These funds would be requested for with an advance intimation of at least 7 working days. Repayment cycle can be mutually decided upon depending on the funds borrowed.</a:t>
            </a:r>
          </a:p>
        </p:txBody>
      </p:sp>
    </p:spTree>
    <p:extLst>
      <p:ext uri="{BB962C8B-B14F-4D97-AF65-F5344CB8AC3E}">
        <p14:creationId xmlns:p14="http://schemas.microsoft.com/office/powerpoint/2010/main" val="814501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EE63-DD91-1FAE-C156-EBDAA6DA665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4D6882B-BFBF-487A-F0C7-EE225B60D161}"/>
              </a:ext>
            </a:extLst>
          </p:cNvPr>
          <p:cNvSpPr>
            <a:spLocks noGrp="1"/>
          </p:cNvSpPr>
          <p:nvPr>
            <p:ph type="ctrTitle"/>
          </p:nvPr>
        </p:nvSpPr>
        <p:spPr>
          <a:xfrm>
            <a:off x="6309904" y="411479"/>
            <a:ext cx="5486400" cy="3291840"/>
          </a:xfrm>
        </p:spPr>
        <p:txBody>
          <a:bodyPr/>
          <a:lstStyle/>
          <a:p>
            <a:r>
              <a:rPr lang="en-US" dirty="0"/>
              <a:t>Sales Projection</a:t>
            </a:r>
          </a:p>
        </p:txBody>
      </p:sp>
    </p:spTree>
    <p:extLst>
      <p:ext uri="{BB962C8B-B14F-4D97-AF65-F5344CB8AC3E}">
        <p14:creationId xmlns:p14="http://schemas.microsoft.com/office/powerpoint/2010/main" val="1927385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F56B62-A386-B265-86A4-BD6420265259}"/>
              </a:ext>
            </a:extLst>
          </p:cNvPr>
          <p:cNvSpPr>
            <a:spLocks noGrp="1"/>
          </p:cNvSpPr>
          <p:nvPr>
            <p:ph type="title"/>
          </p:nvPr>
        </p:nvSpPr>
        <p:spPr>
          <a:xfrm>
            <a:off x="594361" y="278129"/>
            <a:ext cx="11226164" cy="1494596"/>
          </a:xfrm>
        </p:spPr>
        <p:txBody>
          <a:bodyPr/>
          <a:lstStyle/>
          <a:p>
            <a:r>
              <a:rPr lang="en-US" dirty="0"/>
              <a:t>Agency Revenue Generation </a:t>
            </a:r>
          </a:p>
        </p:txBody>
      </p:sp>
      <p:sp>
        <p:nvSpPr>
          <p:cNvPr id="5" name="Text Placeholder 2">
            <a:extLst>
              <a:ext uri="{FF2B5EF4-FFF2-40B4-BE49-F238E27FC236}">
                <a16:creationId xmlns:a16="http://schemas.microsoft.com/office/drawing/2014/main" id="{9BBA77E2-92B1-EBFF-AF6E-D403FE5069E5}"/>
              </a:ext>
            </a:extLst>
          </p:cNvPr>
          <p:cNvSpPr txBox="1">
            <a:spLocks/>
          </p:cNvSpPr>
          <p:nvPr/>
        </p:nvSpPr>
        <p:spPr>
          <a:xfrm>
            <a:off x="593725" y="2281240"/>
            <a:ext cx="10417175" cy="1914242"/>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1200"/>
              </a:spcAft>
              <a:buNone/>
            </a:pPr>
            <a:r>
              <a:rPr lang="en-US" sz="1800" dirty="0">
                <a:solidFill>
                  <a:schemeClr val="tx2">
                    <a:lumMod val="75000"/>
                  </a:schemeClr>
                </a:solidFill>
                <a:ea typeface="Aptos" panose="020B0004020202020204" pitchFamily="34" charset="0"/>
                <a:cs typeface="Arial" panose="020B0604020202020204" pitchFamily="34" charset="0"/>
              </a:rPr>
              <a:t>With the kind support and co-operation from our esteem clients, the agency’s projected revenue would be 150,000 AED to 200,000 AED per month with an average profit margin of 20%. The expected profits would be 30,000 AED to 40,000 AED.</a:t>
            </a:r>
          </a:p>
          <a:p>
            <a:pPr marL="0" indent="0" algn="just">
              <a:lnSpc>
                <a:spcPct val="100000"/>
              </a:lnSpc>
              <a:spcBef>
                <a:spcPts val="0"/>
              </a:spcBef>
              <a:spcAft>
                <a:spcPts val="1200"/>
              </a:spcAft>
              <a:buNone/>
            </a:pPr>
            <a:r>
              <a:rPr lang="en-US" sz="1800" dirty="0">
                <a:solidFill>
                  <a:schemeClr val="tx2">
                    <a:lumMod val="75000"/>
                  </a:schemeClr>
                </a:solidFill>
                <a:cs typeface="Arial" panose="020B0604020202020204" pitchFamily="34" charset="0"/>
              </a:rPr>
              <a:t>As we grow in our journey, these figures are expected to rise substantially. After 6 months of the agency’s inception, revenues are expected to reach 300,000+ AED per month accruing profits of close to 60,000 AED per month.</a:t>
            </a:r>
          </a:p>
        </p:txBody>
      </p:sp>
    </p:spTree>
    <p:extLst>
      <p:ext uri="{BB962C8B-B14F-4D97-AF65-F5344CB8AC3E}">
        <p14:creationId xmlns:p14="http://schemas.microsoft.com/office/powerpoint/2010/main" val="2443044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C1B7-6E4E-3DEE-50C0-1CA3B14303EE}"/>
              </a:ext>
            </a:extLst>
          </p:cNvPr>
          <p:cNvSpPr>
            <a:spLocks noGrp="1"/>
          </p:cNvSpPr>
          <p:nvPr>
            <p:ph type="ctrTitle"/>
          </p:nvPr>
        </p:nvSpPr>
        <p:spPr>
          <a:xfrm>
            <a:off x="594360" y="411479"/>
            <a:ext cx="5486400" cy="3291840"/>
          </a:xfrm>
        </p:spPr>
        <p:txBody>
          <a:bodyPr/>
          <a:lstStyle/>
          <a:p>
            <a:r>
              <a:rPr lang="en-US" dirty="0"/>
              <a:t>Thank you</a:t>
            </a:r>
          </a:p>
        </p:txBody>
      </p:sp>
      <p:sp>
        <p:nvSpPr>
          <p:cNvPr id="6" name="Text Placeholder 2">
            <a:extLst>
              <a:ext uri="{FF2B5EF4-FFF2-40B4-BE49-F238E27FC236}">
                <a16:creationId xmlns:a16="http://schemas.microsoft.com/office/drawing/2014/main" id="{20B0542E-E0F1-686B-7DDC-2447FF69DD90}"/>
              </a:ext>
            </a:extLst>
          </p:cNvPr>
          <p:cNvSpPr txBox="1">
            <a:spLocks/>
          </p:cNvSpPr>
          <p:nvPr/>
        </p:nvSpPr>
        <p:spPr>
          <a:xfrm>
            <a:off x="594359" y="4034519"/>
            <a:ext cx="7368541" cy="600234"/>
          </a:xfrm>
          <a:prstGeom prst="rect">
            <a:avLst/>
          </a:prstGeom>
        </p:spPr>
        <p:txBody>
          <a:bodyPr wrap="square" lIns="0" tIns="91440" rIns="0" bIns="0">
            <a:no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tx2">
                    <a:lumMod val="75000"/>
                  </a:schemeClr>
                </a:solidFill>
              </a:rPr>
              <a:t>We eagerly look forward to your kind support and co-operation in launching our dream project and propelling it to extraordinary success!  </a:t>
            </a:r>
            <a:r>
              <a:rPr lang="en-US" sz="1800" dirty="0">
                <a:solidFill>
                  <a:schemeClr val="tx2">
                    <a:lumMod val="75000"/>
                  </a:schemeClr>
                </a:solidFill>
                <a:sym typeface="Wingdings" panose="05000000000000000000" pitchFamily="2" charset="2"/>
              </a:rPr>
              <a:t></a:t>
            </a:r>
            <a:endParaRPr lang="en-US" sz="1800" dirty="0">
              <a:solidFill>
                <a:schemeClr val="tx2">
                  <a:lumMod val="75000"/>
                </a:schemeClr>
              </a:solidFill>
            </a:endParaRPr>
          </a:p>
        </p:txBody>
      </p:sp>
    </p:spTree>
    <p:extLst>
      <p:ext uri="{BB962C8B-B14F-4D97-AF65-F5344CB8AC3E}">
        <p14:creationId xmlns:p14="http://schemas.microsoft.com/office/powerpoint/2010/main" val="4261132419"/>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2.xml><?xml version="1.0" encoding="utf-8"?>
<ds:datastoreItem xmlns:ds="http://schemas.openxmlformats.org/officeDocument/2006/customXml" ds:itemID="{4F4B194E-8B30-4377-8C59-ECFB902D2A26}">
  <ds:schemaRefs>
    <ds:schemaRef ds:uri="http://purl.org/dc/terms/"/>
    <ds:schemaRef ds:uri="http://www.w3.org/XML/1998/namespace"/>
    <ds:schemaRef ds:uri="http://schemas.microsoft.com/sharepoint/v3"/>
    <ds:schemaRef ds:uri="http://purl.org/dc/dcmitype/"/>
    <ds:schemaRef ds:uri="http://schemas.microsoft.com/office/2006/metadata/properties"/>
    <ds:schemaRef ds:uri="71af3243-3dd4-4a8d-8c0d-dd76da1f02a5"/>
    <ds:schemaRef ds:uri="16c05727-aa75-4e4a-9b5f-8a80a1165891"/>
    <ds:schemaRef ds:uri="http://schemas.openxmlformats.org/package/2006/metadata/core-properties"/>
    <ds:schemaRef ds:uri="http://schemas.microsoft.com/office/2006/documentManagement/types"/>
    <ds:schemaRef ds:uri="http://schemas.microsoft.com/office/infopath/2007/PartnerControls"/>
    <ds:schemaRef ds:uri="230e9df3-be65-4c73-a93b-d1236ebd677e"/>
    <ds:schemaRef ds:uri="http://purl.org/dc/elements/1.1/"/>
  </ds:schemaRefs>
</ds:datastoreItem>
</file>

<file path=customXml/itemProps3.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{1E8A75FC-A66A-4C31-9D2B-8F8340A39DD2}tf78853419_win32</Template>
  <TotalTime>245</TotalTime>
  <Words>913</Words>
  <Application>Microsoft Office PowerPoint</Application>
  <PresentationFormat>Widescreen</PresentationFormat>
  <Paragraphs>69</Paragraphs>
  <Slides>21</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Franklin Gothic Book</vt:lpstr>
      <vt:lpstr>Franklin Gothic Demi</vt:lpstr>
      <vt:lpstr>Wingdings</vt:lpstr>
      <vt:lpstr>Custom</vt:lpstr>
      <vt:lpstr>Investment Proposal for  Advertising Agency Startup</vt:lpstr>
      <vt:lpstr>Agenda</vt:lpstr>
      <vt:lpstr>Company Name: ILLUM ADVERTISING</vt:lpstr>
      <vt:lpstr>PowerPoint Presentation</vt:lpstr>
      <vt:lpstr>Company Introduction</vt:lpstr>
      <vt:lpstr>The name – Its reasoning and meaning</vt:lpstr>
      <vt:lpstr>Our Expertise</vt:lpstr>
      <vt:lpstr>About us</vt:lpstr>
      <vt:lpstr>Our Clientele</vt:lpstr>
      <vt:lpstr>Brand Collaborations: Our Trusted Partnerships</vt:lpstr>
      <vt:lpstr>Our Experience</vt:lpstr>
      <vt:lpstr>Branding Brilliance: Our Diverse Solutions</vt:lpstr>
      <vt:lpstr>Expansion Plans</vt:lpstr>
      <vt:lpstr>Building Tomorrow: Our Journey Upward</vt:lpstr>
      <vt:lpstr>Investment  Amount</vt:lpstr>
      <vt:lpstr>Capitalizing Success: Investment Plan</vt:lpstr>
      <vt:lpstr>Returns on Investment </vt:lpstr>
      <vt:lpstr>Break-up and Returns</vt:lpstr>
      <vt:lpstr>Sales Projection</vt:lpstr>
      <vt:lpstr>Agency Revenue Generation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Proposal for  Advertising Agency Startup</dc:title>
  <dc:creator>Mufadall Tohfafrosh</dc:creator>
  <cp:lastModifiedBy>Mufadall Tohfafrosh</cp:lastModifiedBy>
  <cp:revision>80</cp:revision>
  <dcterms:created xsi:type="dcterms:W3CDTF">2024-02-24T14:48:25Z</dcterms:created>
  <dcterms:modified xsi:type="dcterms:W3CDTF">2024-03-10T09:30:07Z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